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1" r:id="rId14"/>
    <p:sldId id="270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420700" y="2655767"/>
            <a:ext cx="7447200" cy="15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34091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Image">
  <p:cSld name="Big Image">
    <p:bg>
      <p:bgPr>
        <a:solidFill>
          <a:srgbClr val="2A95B7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11" descr="scene_trans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8FC53CA-1E29-41B0-BDB2-876F1F9B3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149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3DE46-6327-41E0-A12D-B374F6222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B3CF6-D5F3-4399-8E47-E2D0825AA3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13BA4-2BFF-416E-9A39-9DC27FAFF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A4D32-71DD-44C3-85C3-67C7CB75C18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92B9B-03E1-467B-A368-1572653DC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9E139-9EA3-4E99-BF14-2BEEC31F7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C53CA-1E29-41B0-BDB2-876F1F9B3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27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428733" y="2009533"/>
            <a:ext cx="733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2428733" y="3380339"/>
            <a:ext cx="733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8FC53CA-1E29-41B0-BDB2-876F1F9B3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652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1922233" y="2171200"/>
            <a:ext cx="8347600" cy="10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24920" algn="ctr" rtl="0">
              <a:spcBef>
                <a:spcPts val="800"/>
              </a:spcBef>
              <a:spcAft>
                <a:spcPts val="0"/>
              </a:spcAft>
              <a:buSzPts val="2600"/>
              <a:buChar char="+"/>
              <a:defRPr sz="3467"/>
            </a:lvl1pPr>
            <a:lvl2pPr marL="1219170" lvl="1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2pPr>
            <a:lvl3pPr marL="1828754" lvl="2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3pPr>
            <a:lvl4pPr marL="2438339" lvl="3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4pPr>
            <a:lvl5pPr marL="3047924" lvl="4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5pPr>
            <a:lvl6pPr marL="3657509" lvl="5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6pPr>
            <a:lvl7pPr marL="4267093" lvl="6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7pPr>
            <a:lvl8pPr marL="4876678" lvl="7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8pPr>
            <a:lvl9pPr marL="5486263" lvl="8" indent="-524920" algn="ctr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Google Shape;17;p4"/>
          <p:cNvSpPr txBox="1"/>
          <p:nvPr/>
        </p:nvSpPr>
        <p:spPr>
          <a:xfrm>
            <a:off x="4791200" y="1245025"/>
            <a:ext cx="26096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800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“</a:t>
            </a:r>
            <a:endParaRPr sz="12800">
              <a:solidFill>
                <a:srgbClr val="2A95B7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8FC53CA-1E29-41B0-BDB2-876F1F9B3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41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1399333" y="1916568"/>
            <a:ext cx="9361200" cy="3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07987">
              <a:spcBef>
                <a:spcPts val="800"/>
              </a:spcBef>
              <a:spcAft>
                <a:spcPts val="0"/>
              </a:spcAft>
              <a:buSzPts val="2400"/>
              <a:buChar char="+"/>
              <a:defRPr/>
            </a:lvl1pPr>
            <a:lvl2pPr marL="1219170" lvl="1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2pPr>
            <a:lvl3pPr marL="1828754" lvl="2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3pPr>
            <a:lvl4pPr marL="2438339" lvl="3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4pPr>
            <a:lvl5pPr marL="3047924" lvl="4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5pPr>
            <a:lvl6pPr marL="3657509" lvl="5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6pPr>
            <a:lvl7pPr marL="4267093" lvl="6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7pPr>
            <a:lvl8pPr marL="4876678" lvl="7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8pPr>
            <a:lvl9pPr marL="5486263" lvl="8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8FC53CA-1E29-41B0-BDB2-876F1F9B3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52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1399333" y="1946200"/>
            <a:ext cx="4557200" cy="36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+"/>
              <a:defRPr sz="2667"/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2"/>
          </p:nvPr>
        </p:nvSpPr>
        <p:spPr>
          <a:xfrm>
            <a:off x="6235633" y="1946200"/>
            <a:ext cx="4524800" cy="36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+"/>
              <a:defRPr sz="2667"/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8FC53CA-1E29-41B0-BDB2-876F1F9B3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6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442467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2"/>
          </p:nvPr>
        </p:nvSpPr>
        <p:spPr>
          <a:xfrm>
            <a:off x="4567067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3"/>
          </p:nvPr>
        </p:nvSpPr>
        <p:spPr>
          <a:xfrm>
            <a:off x="7691668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8FC53CA-1E29-41B0-BDB2-876F1F9B3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978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8FC53CA-1E29-41B0-BDB2-876F1F9B3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995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2139233" y="4960667"/>
            <a:ext cx="7913600" cy="6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609585" lvl="0" indent="-304792" algn="ctr">
              <a:spcBef>
                <a:spcPts val="480"/>
              </a:spcBef>
              <a:spcAft>
                <a:spcPts val="0"/>
              </a:spcAft>
              <a:buSzPts val="1800"/>
              <a:buNone/>
              <a:defRPr sz="2400">
                <a:solidFill>
                  <a:srgbClr val="2A95B7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8FC53CA-1E29-41B0-BDB2-876F1F9B3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230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48FC53CA-1E29-41B0-BDB2-876F1F9B3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457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399333" y="1916568"/>
            <a:ext cx="9361200" cy="36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  <a:noFill/>
          <a:ln>
            <a:noFill/>
          </a:ln>
          <a:effectLst>
            <a:outerShdw blurRad="28575" dist="19050" dir="5400000" algn="bl" rotWithShape="0">
              <a:srgbClr val="000000">
                <a:alpha val="25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fld id="{48FC53CA-1E29-41B0-BDB2-876F1F9B33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16818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qPgEaPBSjLM&amp;list=PLSOgrsyzaoExWoaeLXFzAfUsDxWw9uzgW&amp;index=35&amp;t=0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jhOgnROluo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9intHqlzhc" TargetMode="Externa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5Tf0DLBkkzw" TargetMode="Externa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EF02B-9FD9-49D9-B6C4-3B6B2A825E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Rooms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7374B9-2CD0-43A1-A916-CE6F98BF3C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rooms, prepositions of place, “there is/there are”</a:t>
            </a:r>
          </a:p>
        </p:txBody>
      </p:sp>
    </p:spTree>
    <p:extLst>
      <p:ext uri="{BB962C8B-B14F-4D97-AF65-F5344CB8AC3E}">
        <p14:creationId xmlns:p14="http://schemas.microsoft.com/office/powerpoint/2010/main" val="1193323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B1411-BDA4-4EAE-BA11-9232BC15D9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There is / There are </a:t>
            </a:r>
            <a:r>
              <a:rPr lang="bs-Cyrl-BA" dirty="0"/>
              <a:t>користимо</a:t>
            </a:r>
            <a:r>
              <a:rPr lang="en-GB" dirty="0"/>
              <a:t>…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41DE10-07AF-4FB7-B21B-A4C9B0584F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28733" y="3380338"/>
            <a:ext cx="7334400" cy="1546399"/>
          </a:xfrm>
        </p:spPr>
        <p:txBody>
          <a:bodyPr/>
          <a:lstStyle/>
          <a:p>
            <a:r>
              <a:rPr lang="en-GB" dirty="0"/>
              <a:t>…</a:t>
            </a:r>
            <a:r>
              <a:rPr lang="bs-Cyrl-BA" dirty="0"/>
              <a:t>када желимо да кажемо да се нешто негде налази. </a:t>
            </a:r>
          </a:p>
          <a:p>
            <a:r>
              <a:rPr lang="bs-Cyrl-BA" dirty="0"/>
              <a:t>Нпр: </a:t>
            </a:r>
            <a:r>
              <a:rPr lang="en-GB" dirty="0">
                <a:solidFill>
                  <a:srgbClr val="FF0000"/>
                </a:solidFill>
              </a:rPr>
              <a:t>There is </a:t>
            </a:r>
            <a:r>
              <a:rPr lang="en-GB" dirty="0"/>
              <a:t>a sink in the bathroom. (</a:t>
            </a:r>
            <a:r>
              <a:rPr lang="bs-Cyrl-BA" dirty="0"/>
              <a:t>У купатилу </a:t>
            </a:r>
            <a:r>
              <a:rPr lang="bs-Cyrl-BA" dirty="0">
                <a:solidFill>
                  <a:srgbClr val="FF0000"/>
                </a:solidFill>
              </a:rPr>
              <a:t>се налази </a:t>
            </a:r>
            <a:r>
              <a:rPr lang="bs-Cyrl-BA" dirty="0">
                <a:solidFill>
                  <a:schemeClr val="bg2"/>
                </a:solidFill>
              </a:rPr>
              <a:t>лавабо.)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2705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E3DBCD2-C13A-4BD8-8AA8-5CB13CE07B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0008" y="1310326"/>
            <a:ext cx="9191134" cy="4034672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CC90307-D4F5-4F00-BDBE-77536547EC61}"/>
              </a:ext>
            </a:extLst>
          </p:cNvPr>
          <p:cNvGraphicFramePr>
            <a:graphicFrameLocks noGrp="1"/>
          </p:cNvGraphicFramePr>
          <p:nvPr/>
        </p:nvGraphicFramePr>
        <p:xfrm>
          <a:off x="1480008" y="1310326"/>
          <a:ext cx="9191133" cy="1448399"/>
        </p:xfrm>
        <a:graphic>
          <a:graphicData uri="http://schemas.openxmlformats.org/drawingml/2006/table">
            <a:tbl>
              <a:tblPr/>
              <a:tblGrid>
                <a:gridCol w="3063711">
                  <a:extLst>
                    <a:ext uri="{9D8B030D-6E8A-4147-A177-3AD203B41FA5}">
                      <a16:colId xmlns:a16="http://schemas.microsoft.com/office/drawing/2014/main" val="1590984119"/>
                    </a:ext>
                  </a:extLst>
                </a:gridCol>
                <a:gridCol w="3063711">
                  <a:extLst>
                    <a:ext uri="{9D8B030D-6E8A-4147-A177-3AD203B41FA5}">
                      <a16:colId xmlns:a16="http://schemas.microsoft.com/office/drawing/2014/main" val="3802155268"/>
                    </a:ext>
                  </a:extLst>
                </a:gridCol>
                <a:gridCol w="3063711">
                  <a:extLst>
                    <a:ext uri="{9D8B030D-6E8A-4147-A177-3AD203B41FA5}">
                      <a16:colId xmlns:a16="http://schemas.microsoft.com/office/drawing/2014/main" val="4082693112"/>
                    </a:ext>
                  </a:extLst>
                </a:gridCol>
              </a:tblGrid>
              <a:tr h="1448399">
                <a:tc>
                  <a:txBody>
                    <a:bodyPr/>
                    <a:lstStyle/>
                    <a:p>
                      <a:pPr algn="l" fontAlgn="base"/>
                      <a:r>
                        <a:rPr lang="en-GB" b="0" dirty="0">
                          <a:effectLst/>
                          <a:latin typeface="inherit"/>
                        </a:rPr>
                        <a:t>There is(1 thing)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effectLst/>
                          <a:latin typeface="inherit"/>
                        </a:rPr>
                        <a:t>a book</a:t>
                      </a:r>
                    </a:p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effectLst/>
                          <a:latin typeface="inherit"/>
                        </a:rPr>
                        <a:t>an apple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effectLst/>
                          <a:latin typeface="inherit"/>
                        </a:rPr>
                        <a:t>There is </a:t>
                      </a:r>
                      <a:r>
                        <a:rPr lang="en-GB" b="1" i="1" dirty="0">
                          <a:solidFill>
                            <a:srgbClr val="FF0000"/>
                          </a:solidFill>
                          <a:effectLst/>
                          <a:latin typeface="inherit"/>
                        </a:rPr>
                        <a:t>a book</a:t>
                      </a:r>
                      <a:r>
                        <a:rPr lang="en-GB" b="0" dirty="0">
                          <a:effectLst/>
                          <a:latin typeface="inherit"/>
                        </a:rPr>
                        <a:t> on the table.</a:t>
                      </a:r>
                    </a:p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effectLst/>
                          <a:latin typeface="inherit"/>
                        </a:rPr>
                        <a:t>There is</a:t>
                      </a:r>
                      <a:r>
                        <a:rPr lang="en-GB" b="1" i="1" dirty="0">
                          <a:solidFill>
                            <a:srgbClr val="FF0000"/>
                          </a:solidFill>
                          <a:effectLst/>
                          <a:latin typeface="inherit"/>
                        </a:rPr>
                        <a:t> an apple</a:t>
                      </a:r>
                      <a:r>
                        <a:rPr lang="en-GB" b="0" dirty="0">
                          <a:effectLst/>
                          <a:latin typeface="inherit"/>
                        </a:rPr>
                        <a:t> on the table.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62677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B975A57-4A95-496C-8C7C-CF4B12C2ACF1}"/>
              </a:ext>
            </a:extLst>
          </p:cNvPr>
          <p:cNvGraphicFramePr>
            <a:graphicFrameLocks noGrp="1"/>
          </p:cNvGraphicFramePr>
          <p:nvPr/>
        </p:nvGraphicFramePr>
        <p:xfrm>
          <a:off x="1480008" y="3398102"/>
          <a:ext cx="9191133" cy="1214374"/>
        </p:xfrm>
        <a:graphic>
          <a:graphicData uri="http://schemas.openxmlformats.org/drawingml/2006/table">
            <a:tbl>
              <a:tblPr/>
              <a:tblGrid>
                <a:gridCol w="3063711">
                  <a:extLst>
                    <a:ext uri="{9D8B030D-6E8A-4147-A177-3AD203B41FA5}">
                      <a16:colId xmlns:a16="http://schemas.microsoft.com/office/drawing/2014/main" val="2793470258"/>
                    </a:ext>
                  </a:extLst>
                </a:gridCol>
                <a:gridCol w="3063711">
                  <a:extLst>
                    <a:ext uri="{9D8B030D-6E8A-4147-A177-3AD203B41FA5}">
                      <a16:colId xmlns:a16="http://schemas.microsoft.com/office/drawing/2014/main" val="1401987993"/>
                    </a:ext>
                  </a:extLst>
                </a:gridCol>
                <a:gridCol w="3063711">
                  <a:extLst>
                    <a:ext uri="{9D8B030D-6E8A-4147-A177-3AD203B41FA5}">
                      <a16:colId xmlns:a16="http://schemas.microsoft.com/office/drawing/2014/main" val="2658108646"/>
                    </a:ext>
                  </a:extLst>
                </a:gridCol>
              </a:tblGrid>
              <a:tr h="1183832">
                <a:tc>
                  <a:txBody>
                    <a:bodyPr/>
                    <a:lstStyle/>
                    <a:p>
                      <a:pPr algn="l" fontAlgn="base"/>
                      <a:r>
                        <a:rPr lang="en-GB" b="0" dirty="0">
                          <a:effectLst/>
                          <a:latin typeface="inherit"/>
                        </a:rPr>
                        <a:t>There are(2+ things)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effectLst/>
                          <a:latin typeface="inherit"/>
                        </a:rPr>
                        <a:t>2 books</a:t>
                      </a:r>
                    </a:p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effectLst/>
                          <a:latin typeface="inherit"/>
                        </a:rPr>
                        <a:t>apples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effectLst/>
                          <a:latin typeface="inherit"/>
                        </a:rPr>
                        <a:t>There are </a:t>
                      </a:r>
                      <a:r>
                        <a:rPr lang="en-GB" b="1" i="1" dirty="0">
                          <a:solidFill>
                            <a:srgbClr val="FF0000"/>
                          </a:solidFill>
                          <a:effectLst/>
                          <a:latin typeface="inherit"/>
                        </a:rPr>
                        <a:t>2 books</a:t>
                      </a:r>
                      <a:r>
                        <a:rPr lang="en-GB" b="0" dirty="0">
                          <a:effectLst/>
                          <a:latin typeface="inherit"/>
                        </a:rPr>
                        <a:t> on the table.</a:t>
                      </a:r>
                    </a:p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effectLst/>
                          <a:latin typeface="inherit"/>
                        </a:rPr>
                        <a:t>There are </a:t>
                      </a:r>
                      <a:r>
                        <a:rPr lang="en-GB" b="1" i="1" dirty="0">
                          <a:solidFill>
                            <a:srgbClr val="FF0000"/>
                          </a:solidFill>
                          <a:effectLst/>
                          <a:latin typeface="inherit"/>
                        </a:rPr>
                        <a:t>apples </a:t>
                      </a:r>
                      <a:r>
                        <a:rPr lang="en-GB" b="0" dirty="0">
                          <a:effectLst/>
                          <a:latin typeface="inherit"/>
                        </a:rPr>
                        <a:t>on the table.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697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078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AE01287-126B-49A5-89BA-28DF09AAB5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4911" y="1131216"/>
            <a:ext cx="9700182" cy="4506013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352F25D-4FC9-472A-8DAE-47BF086BD631}"/>
              </a:ext>
            </a:extLst>
          </p:cNvPr>
          <p:cNvGraphicFramePr>
            <a:graphicFrameLocks noGrp="1"/>
          </p:cNvGraphicFramePr>
          <p:nvPr/>
        </p:nvGraphicFramePr>
        <p:xfrm>
          <a:off x="1256907" y="1131216"/>
          <a:ext cx="9700182" cy="716438"/>
        </p:xfrm>
        <a:graphic>
          <a:graphicData uri="http://schemas.openxmlformats.org/drawingml/2006/table">
            <a:tbl>
              <a:tblPr/>
              <a:tblGrid>
                <a:gridCol w="3233394">
                  <a:extLst>
                    <a:ext uri="{9D8B030D-6E8A-4147-A177-3AD203B41FA5}">
                      <a16:colId xmlns:a16="http://schemas.microsoft.com/office/drawing/2014/main" val="4081578875"/>
                    </a:ext>
                  </a:extLst>
                </a:gridCol>
                <a:gridCol w="3233394">
                  <a:extLst>
                    <a:ext uri="{9D8B030D-6E8A-4147-A177-3AD203B41FA5}">
                      <a16:colId xmlns:a16="http://schemas.microsoft.com/office/drawing/2014/main" val="146494104"/>
                    </a:ext>
                  </a:extLst>
                </a:gridCol>
                <a:gridCol w="3233394">
                  <a:extLst>
                    <a:ext uri="{9D8B030D-6E8A-4147-A177-3AD203B41FA5}">
                      <a16:colId xmlns:a16="http://schemas.microsoft.com/office/drawing/2014/main" val="754957287"/>
                    </a:ext>
                  </a:extLst>
                </a:gridCol>
              </a:tblGrid>
              <a:tr h="716438">
                <a:tc>
                  <a:txBody>
                    <a:bodyPr/>
                    <a:lstStyle/>
                    <a:p>
                      <a:pPr algn="l" fontAlgn="base"/>
                      <a:r>
                        <a:rPr lang="en-GB" b="0" dirty="0">
                          <a:effectLst/>
                          <a:latin typeface="inherit"/>
                        </a:rPr>
                        <a:t>Is there(1 thing)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>
                          <a:effectLst/>
                          <a:latin typeface="inherit"/>
                        </a:rPr>
                        <a:t>a book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effectLst/>
                          <a:latin typeface="inherit"/>
                        </a:rPr>
                        <a:t>Is there </a:t>
                      </a:r>
                      <a:r>
                        <a:rPr lang="en-GB" b="1" i="1" dirty="0">
                          <a:solidFill>
                            <a:srgbClr val="FF0000"/>
                          </a:solidFill>
                          <a:effectLst/>
                          <a:latin typeface="inherit"/>
                        </a:rPr>
                        <a:t>a book</a:t>
                      </a:r>
                      <a:r>
                        <a:rPr lang="en-GB" b="0" dirty="0">
                          <a:effectLst/>
                          <a:latin typeface="inherit"/>
                        </a:rPr>
                        <a:t> on the table?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43623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E4773B3-00CE-4A49-9936-54C0EE4FEC67}"/>
              </a:ext>
            </a:extLst>
          </p:cNvPr>
          <p:cNvGraphicFramePr>
            <a:graphicFrameLocks noGrp="1"/>
          </p:cNvGraphicFramePr>
          <p:nvPr/>
        </p:nvGraphicFramePr>
        <p:xfrm>
          <a:off x="1256907" y="2812610"/>
          <a:ext cx="9678186" cy="716438"/>
        </p:xfrm>
        <a:graphic>
          <a:graphicData uri="http://schemas.openxmlformats.org/drawingml/2006/table">
            <a:tbl>
              <a:tblPr/>
              <a:tblGrid>
                <a:gridCol w="3226062">
                  <a:extLst>
                    <a:ext uri="{9D8B030D-6E8A-4147-A177-3AD203B41FA5}">
                      <a16:colId xmlns:a16="http://schemas.microsoft.com/office/drawing/2014/main" val="4195518966"/>
                    </a:ext>
                  </a:extLst>
                </a:gridCol>
                <a:gridCol w="3226062">
                  <a:extLst>
                    <a:ext uri="{9D8B030D-6E8A-4147-A177-3AD203B41FA5}">
                      <a16:colId xmlns:a16="http://schemas.microsoft.com/office/drawing/2014/main" val="3281302276"/>
                    </a:ext>
                  </a:extLst>
                </a:gridCol>
                <a:gridCol w="3226062">
                  <a:extLst>
                    <a:ext uri="{9D8B030D-6E8A-4147-A177-3AD203B41FA5}">
                      <a16:colId xmlns:a16="http://schemas.microsoft.com/office/drawing/2014/main" val="1882857054"/>
                    </a:ext>
                  </a:extLst>
                </a:gridCol>
              </a:tblGrid>
              <a:tr h="716438">
                <a:tc>
                  <a:txBody>
                    <a:bodyPr/>
                    <a:lstStyle/>
                    <a:p>
                      <a:pPr algn="l" fontAlgn="base"/>
                      <a:r>
                        <a:rPr lang="en-GB" b="0">
                          <a:effectLst/>
                          <a:latin typeface="inherit"/>
                        </a:rPr>
                        <a:t>Are there (2+ things)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effectLst/>
                          <a:latin typeface="inherit"/>
                        </a:rPr>
                        <a:t>apples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b="0" dirty="0">
                          <a:effectLst/>
                          <a:latin typeface="inherit"/>
                        </a:rPr>
                        <a:t>Are there </a:t>
                      </a:r>
                      <a:r>
                        <a:rPr lang="en-GB" b="1" i="1" dirty="0">
                          <a:solidFill>
                            <a:srgbClr val="FF0000"/>
                          </a:solidFill>
                          <a:effectLst/>
                          <a:latin typeface="inherit"/>
                        </a:rPr>
                        <a:t>apples </a:t>
                      </a:r>
                      <a:r>
                        <a:rPr lang="en-GB" b="0" dirty="0">
                          <a:effectLst/>
                          <a:latin typeface="inherit"/>
                        </a:rPr>
                        <a:t>on the table?</a:t>
                      </a:r>
                    </a:p>
                  </a:txBody>
                  <a:tcPr marL="76200" marR="76200" marT="38100" marB="38100" anchor="ctr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8342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7571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DF5E0-1CF3-43B0-8164-100C6FDF7B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8733" y="811048"/>
            <a:ext cx="7334400" cy="1046400"/>
          </a:xfrm>
        </p:spPr>
        <p:txBody>
          <a:bodyPr/>
          <a:lstStyle/>
          <a:p>
            <a:r>
              <a:rPr lang="en-GB" dirty="0"/>
              <a:t>Extra explanation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318BF-9A6B-4E02-94E1-11E94CC787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0024" y="1988599"/>
            <a:ext cx="8023110" cy="3329126"/>
          </a:xfrm>
        </p:spPr>
        <p:txBody>
          <a:bodyPr/>
          <a:lstStyle/>
          <a:p>
            <a:r>
              <a:rPr lang="en-GB" dirty="0"/>
              <a:t>Dear student, watch this video </a:t>
            </a:r>
            <a:r>
              <a:rPr lang="en-GB" dirty="0">
                <a:hlinkClick r:id="rId2"/>
              </a:rPr>
              <a:t>https://www.youtube.com/watch?v=qPgEaPBSjLM&amp;list=PLSOgrsyzaoExWoaeLXFzAfUsDxWw9uzgW&amp;index=35&amp;t=0s</a:t>
            </a:r>
            <a:r>
              <a:rPr lang="en-GB" dirty="0"/>
              <a:t> for a more detailed explanation of there is/there are!</a:t>
            </a:r>
          </a:p>
        </p:txBody>
      </p:sp>
    </p:spTree>
    <p:extLst>
      <p:ext uri="{BB962C8B-B14F-4D97-AF65-F5344CB8AC3E}">
        <p14:creationId xmlns:p14="http://schemas.microsoft.com/office/powerpoint/2010/main" val="41944093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0D5C9-3519-4EDB-96E4-73AF1F304A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8800" y="955939"/>
            <a:ext cx="7334400" cy="1046401"/>
          </a:xfrm>
        </p:spPr>
        <p:txBody>
          <a:bodyPr/>
          <a:lstStyle/>
          <a:p>
            <a:r>
              <a:rPr lang="en-GB" dirty="0"/>
              <a:t>Homework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2FD42F-BD26-4A45-BCB2-EF873092A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8699" y="2175028"/>
            <a:ext cx="7854434" cy="3266983"/>
          </a:xfrm>
        </p:spPr>
        <p:txBody>
          <a:bodyPr/>
          <a:lstStyle/>
          <a:p>
            <a:r>
              <a:rPr lang="en-GB" dirty="0"/>
              <a:t>Watch this video </a:t>
            </a:r>
            <a:r>
              <a:rPr lang="en-GB" dirty="0">
                <a:hlinkClick r:id="rId2"/>
              </a:rPr>
              <a:t>https://www.youtube.com/watch?v=ZjhOgnROluo</a:t>
            </a:r>
            <a:endParaRPr lang="en-GB" dirty="0"/>
          </a:p>
          <a:p>
            <a:r>
              <a:rPr lang="en-GB" dirty="0"/>
              <a:t>and practise! </a:t>
            </a:r>
            <a:r>
              <a:rPr lang="en-GB" dirty="0">
                <a:sym typeface="Wingdings" panose="05000000000000000000" pitchFamily="2" charset="2"/>
              </a:rPr>
              <a:t> </a:t>
            </a:r>
          </a:p>
          <a:p>
            <a:endParaRPr lang="en-GB" dirty="0">
              <a:sym typeface="Wingdings" panose="05000000000000000000" pitchFamily="2" charset="2"/>
            </a:endParaRPr>
          </a:p>
          <a:p>
            <a:r>
              <a:rPr lang="en-GB" dirty="0">
                <a:sym typeface="Wingdings" panose="05000000000000000000" pitchFamily="2" charset="2"/>
              </a:rPr>
              <a:t>Also, 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on page 58 </a:t>
            </a:r>
            <a:r>
              <a:rPr lang="en-GB" dirty="0">
                <a:sym typeface="Wingdings" panose="05000000000000000000" pitchFamily="2" charset="2"/>
              </a:rPr>
              <a:t>in your 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textbook</a:t>
            </a:r>
            <a:r>
              <a:rPr lang="en-GB" dirty="0">
                <a:sym typeface="Wingdings" panose="05000000000000000000" pitchFamily="2" charset="2"/>
              </a:rPr>
              <a:t>, you should do </a:t>
            </a:r>
            <a:r>
              <a:rPr lang="en-GB" dirty="0">
                <a:highlight>
                  <a:srgbClr val="FFFF00"/>
                </a:highlight>
                <a:sym typeface="Wingdings" panose="05000000000000000000" pitchFamily="2" charset="2"/>
              </a:rPr>
              <a:t>exercises 3 and 4.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9179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26BE8-F5D5-4866-B563-BCB306240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46134"/>
          </a:xfrm>
        </p:spPr>
        <p:txBody>
          <a:bodyPr/>
          <a:lstStyle/>
          <a:p>
            <a:r>
              <a:rPr lang="en-GB" dirty="0"/>
              <a:t>Rooms - </a:t>
            </a:r>
            <a:r>
              <a:rPr lang="bs-Cyrl-BA" dirty="0"/>
              <a:t>собе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07B659-A55F-46D4-AE50-5340C71046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04838"/>
            <a:ext cx="9144000" cy="2290439"/>
          </a:xfrm>
        </p:spPr>
        <p:txBody>
          <a:bodyPr/>
          <a:lstStyle/>
          <a:p>
            <a:r>
              <a:rPr lang="en-GB" dirty="0"/>
              <a:t>Dear student, please go to this </a:t>
            </a:r>
            <a:r>
              <a:rPr lang="en-GB" dirty="0" err="1"/>
              <a:t>Youtube</a:t>
            </a:r>
            <a:r>
              <a:rPr lang="en-GB" dirty="0"/>
              <a:t> video: </a:t>
            </a:r>
            <a:r>
              <a:rPr lang="en-GB" dirty="0">
                <a:hlinkClick r:id="rId2"/>
              </a:rPr>
              <a:t>https://www.youtube.com/watch?v=R9intHqlzhc</a:t>
            </a:r>
            <a:r>
              <a:rPr lang="en-GB" dirty="0"/>
              <a:t> </a:t>
            </a:r>
          </a:p>
          <a:p>
            <a:r>
              <a:rPr lang="en-GB" dirty="0"/>
              <a:t>and </a:t>
            </a:r>
            <a:r>
              <a:rPr lang="en-GB" dirty="0">
                <a:highlight>
                  <a:srgbClr val="FFFF00"/>
                </a:highlight>
              </a:rPr>
              <a:t>learn the new words</a:t>
            </a:r>
            <a:r>
              <a:rPr lang="bs-Cyrl-BA" dirty="0">
                <a:highlight>
                  <a:srgbClr val="FFFF00"/>
                </a:highlight>
              </a:rPr>
              <a:t>*</a:t>
            </a:r>
            <a:r>
              <a:rPr lang="en-GB" dirty="0"/>
              <a:t>! You can do it! </a:t>
            </a:r>
            <a:r>
              <a:rPr lang="en-GB" dirty="0">
                <a:sym typeface="Wingdings" panose="05000000000000000000" pitchFamily="2" charset="2"/>
              </a:rPr>
              <a:t> </a:t>
            </a:r>
            <a:endParaRPr lang="bs-Cyrl-BA" dirty="0">
              <a:sym typeface="Wingdings" panose="05000000000000000000" pitchFamily="2" charset="2"/>
            </a:endParaRPr>
          </a:p>
          <a:p>
            <a:pPr algn="l"/>
            <a:endParaRPr lang="en-GB" dirty="0"/>
          </a:p>
          <a:p>
            <a:pPr algn="l"/>
            <a:r>
              <a:rPr lang="bs-Cyrl-BA" sz="1400" dirty="0"/>
              <a:t>*</a:t>
            </a:r>
            <a:r>
              <a:rPr lang="bs-Cyrl-BA" sz="1400" dirty="0">
                <a:highlight>
                  <a:srgbClr val="FFFF00"/>
                </a:highlight>
              </a:rPr>
              <a:t>научи све нове речи из видеа!</a:t>
            </a:r>
            <a:endParaRPr lang="en-GB" sz="14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820622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0EC59-EC1C-407E-A56A-EA9C9F5C77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79299"/>
          </a:xfrm>
        </p:spPr>
        <p:txBody>
          <a:bodyPr/>
          <a:lstStyle/>
          <a:p>
            <a:r>
              <a:rPr lang="en-GB" dirty="0"/>
              <a:t>Vocabulary exercise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BF904F-E22A-4010-BAC7-3D681D5EBE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52584"/>
            <a:ext cx="9144000" cy="2849732"/>
          </a:xfrm>
        </p:spPr>
        <p:txBody>
          <a:bodyPr/>
          <a:lstStyle/>
          <a:p>
            <a:pPr algn="l"/>
            <a:r>
              <a:rPr lang="en-GB" dirty="0"/>
              <a:t>What do you see? Write your answer in your English notebook. Every sentence should start with: “This is a/an ____________”.</a:t>
            </a:r>
            <a:r>
              <a:rPr lang="bs-Cyrl-BA" dirty="0"/>
              <a:t>*</a:t>
            </a:r>
            <a:endParaRPr lang="en-GB" dirty="0"/>
          </a:p>
          <a:p>
            <a:pPr algn="l"/>
            <a:r>
              <a:rPr lang="en-GB" dirty="0"/>
              <a:t>For example: “This is </a:t>
            </a:r>
            <a:r>
              <a:rPr lang="en-GB" dirty="0">
                <a:solidFill>
                  <a:srgbClr val="FF0000"/>
                </a:solidFill>
              </a:rPr>
              <a:t>a toilet.”</a:t>
            </a:r>
            <a:endParaRPr lang="bs-Cyrl-BA" dirty="0">
              <a:solidFill>
                <a:srgbClr val="FF0000"/>
              </a:solidFill>
            </a:endParaRPr>
          </a:p>
          <a:p>
            <a:pPr algn="l"/>
            <a:endParaRPr lang="bs-Cyrl-BA" dirty="0">
              <a:solidFill>
                <a:srgbClr val="FF0000"/>
              </a:solidFill>
            </a:endParaRPr>
          </a:p>
          <a:p>
            <a:pPr algn="l"/>
            <a:endParaRPr lang="bs-Cyrl-BA" dirty="0">
              <a:solidFill>
                <a:schemeClr val="bg2"/>
              </a:solidFill>
            </a:endParaRPr>
          </a:p>
          <a:p>
            <a:pPr algn="l"/>
            <a:r>
              <a:rPr lang="bs-Cyrl-BA" sz="1600" dirty="0">
                <a:solidFill>
                  <a:schemeClr val="bg2"/>
                </a:solidFill>
              </a:rPr>
              <a:t>*У свесци напиши шта видиш на следећим слајдовима. Свака реченица треба да почне са: </a:t>
            </a:r>
            <a:r>
              <a:rPr lang="en-GB" sz="1600" dirty="0">
                <a:solidFill>
                  <a:schemeClr val="bg2"/>
                </a:solidFill>
              </a:rPr>
              <a:t>“</a:t>
            </a:r>
            <a:r>
              <a:rPr lang="en-GB" sz="1600" dirty="0"/>
              <a:t>This is a/an”.</a:t>
            </a:r>
            <a:endParaRPr lang="bs-Cyrl-BA" sz="16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376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A9DAFA0-7DB7-4B03-A14B-85DB6D211419}"/>
              </a:ext>
            </a:extLst>
          </p:cNvPr>
          <p:cNvSpPr txBox="1"/>
          <p:nvPr/>
        </p:nvSpPr>
        <p:spPr>
          <a:xfrm>
            <a:off x="6835806" y="2095130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88022B5-9009-46E8-ACE5-E49B7C4BC3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437441" y="2095130"/>
            <a:ext cx="2570084" cy="2570084"/>
          </a:xfrm>
          <a:prstGeom prst="rect">
            <a:avLst/>
          </a:prstGeom>
        </p:spPr>
      </p:pic>
      <p:pic>
        <p:nvPicPr>
          <p:cNvPr id="16" name="Picture 15" descr="The roof of a building&#10;&#10;Description automatically generated">
            <a:extLst>
              <a:ext uri="{FF2B5EF4-FFF2-40B4-BE49-F238E27FC236}">
                <a16:creationId xmlns:a16="http://schemas.microsoft.com/office/drawing/2014/main" id="{31D5DC62-35FB-4EB7-9659-3D3EEB7E1F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4475" y="2158163"/>
            <a:ext cx="2749959" cy="214229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1C6D0E8-DB9E-4F95-9E71-D572CE034F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20533" y="2339872"/>
            <a:ext cx="3150934" cy="1960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300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map, drawing&#10;&#10;Description automatically generated">
            <a:extLst>
              <a:ext uri="{FF2B5EF4-FFF2-40B4-BE49-F238E27FC236}">
                <a16:creationId xmlns:a16="http://schemas.microsoft.com/office/drawing/2014/main" id="{FB22E270-890A-4C31-9CA6-337ECEE185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918" y="1953087"/>
            <a:ext cx="2675878" cy="267587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316F686-7106-4FD5-8367-3E44F7D1A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7000" y="2166151"/>
            <a:ext cx="2551871" cy="231263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1028EE6-9204-4BDF-A6DE-0D689C6C0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1075" y="1807651"/>
            <a:ext cx="2821314" cy="282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601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D14D2E-719F-400C-86AB-501C0E0C29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/>
          <a:lstStyle/>
          <a:p>
            <a:r>
              <a:rPr lang="en-GB" dirty="0"/>
              <a:t>Prepositions (</a:t>
            </a:r>
            <a:r>
              <a:rPr lang="bs-Cyrl-BA" dirty="0"/>
              <a:t>предлози места) </a:t>
            </a:r>
            <a:endParaRPr lang="en-GB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921D328-9002-4B9B-8A2A-5562E46E95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78125"/>
            <a:ext cx="9144000" cy="2734908"/>
          </a:xfrm>
        </p:spPr>
        <p:txBody>
          <a:bodyPr/>
          <a:lstStyle/>
          <a:p>
            <a:pPr algn="l"/>
            <a:r>
              <a:rPr lang="bs-Cyrl-BA" dirty="0"/>
              <a:t>У овој лекцији ћемо научити четири предлога за место: НА, У,ИСПОД и ПОРЕД.</a:t>
            </a:r>
          </a:p>
          <a:p>
            <a:pPr algn="l"/>
            <a:r>
              <a:rPr lang="bs-Cyrl-BA" dirty="0">
                <a:highlight>
                  <a:srgbClr val="FFFF00"/>
                </a:highlight>
              </a:rPr>
              <a:t>НА – </a:t>
            </a:r>
            <a:r>
              <a:rPr lang="en-GB" dirty="0">
                <a:highlight>
                  <a:srgbClr val="FFFF00"/>
                </a:highlight>
              </a:rPr>
              <a:t>ON </a:t>
            </a:r>
            <a:r>
              <a:rPr lang="en-GB" dirty="0"/>
              <a:t>(The book is ON the table).</a:t>
            </a:r>
          </a:p>
          <a:p>
            <a:pPr algn="l"/>
            <a:r>
              <a:rPr lang="bs-Cyrl-BA" dirty="0">
                <a:highlight>
                  <a:srgbClr val="FFFF00"/>
                </a:highlight>
              </a:rPr>
              <a:t>У – </a:t>
            </a:r>
            <a:r>
              <a:rPr lang="en-GB" dirty="0">
                <a:highlight>
                  <a:srgbClr val="FFFF00"/>
                </a:highlight>
              </a:rPr>
              <a:t>IN </a:t>
            </a:r>
            <a:r>
              <a:rPr lang="en-GB" dirty="0"/>
              <a:t>(The cat is IN the box).</a:t>
            </a:r>
          </a:p>
          <a:p>
            <a:pPr algn="l"/>
            <a:r>
              <a:rPr lang="bs-Cyrl-BA" dirty="0">
                <a:highlight>
                  <a:srgbClr val="FFFF00"/>
                </a:highlight>
              </a:rPr>
              <a:t>ИСПОД – </a:t>
            </a:r>
            <a:r>
              <a:rPr lang="en-GB" dirty="0">
                <a:highlight>
                  <a:srgbClr val="FFFF00"/>
                </a:highlight>
              </a:rPr>
              <a:t>UNDER </a:t>
            </a:r>
            <a:r>
              <a:rPr lang="en-GB" dirty="0"/>
              <a:t>(The dog is under the bed).</a:t>
            </a:r>
          </a:p>
          <a:p>
            <a:pPr algn="l"/>
            <a:r>
              <a:rPr lang="bs-Cyrl-BA" dirty="0">
                <a:highlight>
                  <a:srgbClr val="FFFF00"/>
                </a:highlight>
              </a:rPr>
              <a:t>ПОРЕД – </a:t>
            </a:r>
            <a:r>
              <a:rPr lang="en-GB" dirty="0">
                <a:highlight>
                  <a:srgbClr val="FFFF00"/>
                </a:highlight>
              </a:rPr>
              <a:t>NEXT TO </a:t>
            </a:r>
            <a:r>
              <a:rPr lang="en-GB" dirty="0"/>
              <a:t>(The sink is next to the tub).</a:t>
            </a:r>
          </a:p>
        </p:txBody>
      </p:sp>
    </p:spTree>
    <p:extLst>
      <p:ext uri="{BB962C8B-B14F-4D97-AF65-F5344CB8AC3E}">
        <p14:creationId xmlns:p14="http://schemas.microsoft.com/office/powerpoint/2010/main" val="2350627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110CB-5A45-403E-A5C4-5DEBCDA41D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59198"/>
          </a:xfrm>
        </p:spPr>
        <p:txBody>
          <a:bodyPr/>
          <a:lstStyle/>
          <a:p>
            <a:r>
              <a:rPr lang="en-GB" dirty="0"/>
              <a:t>Prepositions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90A586-2925-4347-A8EF-0B5C058B0D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21258"/>
            <a:ext cx="9144000" cy="3338004"/>
          </a:xfrm>
        </p:spPr>
        <p:txBody>
          <a:bodyPr/>
          <a:lstStyle/>
          <a:p>
            <a:r>
              <a:rPr lang="en-GB" dirty="0"/>
              <a:t>Dear student, please watch this video </a:t>
            </a:r>
            <a:r>
              <a:rPr lang="en-GB" dirty="0">
                <a:hlinkClick r:id="rId2"/>
              </a:rPr>
              <a:t>https://www.youtube.com/watch?v=5Tf0DLBkkzw</a:t>
            </a:r>
            <a:r>
              <a:rPr lang="en-GB" dirty="0"/>
              <a:t> and </a:t>
            </a:r>
            <a:r>
              <a:rPr lang="en-GB" dirty="0">
                <a:highlight>
                  <a:srgbClr val="FFFF00"/>
                </a:highlight>
              </a:rPr>
              <a:t>answer the questions from the next slide in your notebooks! </a:t>
            </a:r>
            <a:r>
              <a:rPr lang="en-GB" dirty="0"/>
              <a:t>* </a:t>
            </a:r>
            <a:r>
              <a:rPr lang="en-GB" dirty="0">
                <a:sym typeface="Wingdings" panose="05000000000000000000" pitchFamily="2" charset="2"/>
              </a:rPr>
              <a:t> </a:t>
            </a:r>
            <a:endParaRPr lang="bs-Cyrl-BA" dirty="0">
              <a:sym typeface="Wingdings" panose="05000000000000000000" pitchFamily="2" charset="2"/>
            </a:endParaRPr>
          </a:p>
          <a:p>
            <a:endParaRPr lang="bs-Cyrl-BA" dirty="0">
              <a:sym typeface="Wingdings" panose="05000000000000000000" pitchFamily="2" charset="2"/>
            </a:endParaRPr>
          </a:p>
          <a:p>
            <a:endParaRPr lang="en-GB" dirty="0">
              <a:sym typeface="Wingdings" panose="05000000000000000000" pitchFamily="2" charset="2"/>
            </a:endParaRPr>
          </a:p>
          <a:p>
            <a:pPr algn="l"/>
            <a:endParaRPr lang="en-GB" dirty="0">
              <a:sym typeface="Wingdings" panose="05000000000000000000" pitchFamily="2" charset="2"/>
            </a:endParaRPr>
          </a:p>
          <a:p>
            <a:pPr algn="l"/>
            <a:r>
              <a:rPr lang="en-GB" sz="1400" dirty="0">
                <a:sym typeface="Wingdings" panose="05000000000000000000" pitchFamily="2" charset="2"/>
              </a:rPr>
              <a:t>*</a:t>
            </a:r>
            <a:r>
              <a:rPr lang="bs-Cyrl-BA" sz="1400" dirty="0">
                <a:sym typeface="Wingdings" panose="05000000000000000000" pitchFamily="2" charset="2"/>
              </a:rPr>
              <a:t>На питања са следећих слајдова одговори у свеску енглеског!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929964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11FF7-FD1D-4D13-8BD2-ED3218CD7F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79299"/>
          </a:xfrm>
        </p:spPr>
        <p:txBody>
          <a:bodyPr/>
          <a:lstStyle/>
          <a:p>
            <a:r>
              <a:rPr lang="en-GB" dirty="0"/>
              <a:t>Where is it?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9B875A-A2C1-41EF-9E99-C69A0C0D1B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81561"/>
            <a:ext cx="9144000" cy="2976239"/>
          </a:xfrm>
        </p:spPr>
        <p:txBody>
          <a:bodyPr/>
          <a:lstStyle/>
          <a:p>
            <a:pPr marL="457200" indent="-457200" algn="l">
              <a:buAutoNum type="arabicPeriod"/>
            </a:pPr>
            <a:r>
              <a:rPr lang="en-GB" dirty="0"/>
              <a:t>Where’s the ball? </a:t>
            </a:r>
          </a:p>
          <a:p>
            <a:pPr marL="457200" indent="-457200" algn="l">
              <a:buAutoNum type="arabicPeriod"/>
            </a:pPr>
            <a:r>
              <a:rPr lang="en-GB" dirty="0"/>
              <a:t>Where’s the carrot? </a:t>
            </a:r>
          </a:p>
          <a:p>
            <a:pPr marL="457200" indent="-457200" algn="l">
              <a:buAutoNum type="arabicPeriod"/>
            </a:pPr>
            <a:r>
              <a:rPr lang="en-GB" dirty="0"/>
              <a:t>Where’s the donut?</a:t>
            </a:r>
          </a:p>
          <a:p>
            <a:pPr marL="457200" indent="-457200" algn="l">
              <a:buAutoNum type="arabicPeriod"/>
            </a:pPr>
            <a:r>
              <a:rPr lang="en-GB" dirty="0"/>
              <a:t>Where’s the watch?</a:t>
            </a:r>
          </a:p>
        </p:txBody>
      </p:sp>
    </p:spTree>
    <p:extLst>
      <p:ext uri="{BB962C8B-B14F-4D97-AF65-F5344CB8AC3E}">
        <p14:creationId xmlns:p14="http://schemas.microsoft.com/office/powerpoint/2010/main" val="558589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9B089-1784-4089-9A74-21579063A1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There is / There are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9F4509-3DF4-469D-8DA3-D42225CAC4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s-Cyrl-BA" dirty="0"/>
              <a:t>У којим ситуацијама користимо ове две фразе?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961020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F1308383-5286-4FF4-B5D2-2334AB53D122}" vid="{B33FB9C2-54F9-41C5-B3BC-C40A56BA04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40</TotalTime>
  <Words>425</Words>
  <Application>Microsoft Office PowerPoint</Application>
  <PresentationFormat>Widescreen</PresentationFormat>
  <Paragraphs>58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inherit</vt:lpstr>
      <vt:lpstr>Patrick Hand SC</vt:lpstr>
      <vt:lpstr>Sniglet</vt:lpstr>
      <vt:lpstr>Theme1</vt:lpstr>
      <vt:lpstr>Rooms</vt:lpstr>
      <vt:lpstr>Rooms - собе</vt:lpstr>
      <vt:lpstr>Vocabulary exercise</vt:lpstr>
      <vt:lpstr>PowerPoint Presentation</vt:lpstr>
      <vt:lpstr>PowerPoint Presentation</vt:lpstr>
      <vt:lpstr>Prepositions (предлози места) </vt:lpstr>
      <vt:lpstr>Prepositions</vt:lpstr>
      <vt:lpstr>Where is it? </vt:lpstr>
      <vt:lpstr>There is / There are</vt:lpstr>
      <vt:lpstr>There is / There are користимо…</vt:lpstr>
      <vt:lpstr>PowerPoint Presentation</vt:lpstr>
      <vt:lpstr>PowerPoint Presentation</vt:lpstr>
      <vt:lpstr>Extra explanation</vt:lpstr>
      <vt:lpstr>Homework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Rooms</dc:title>
  <dc:creator>m52215</dc:creator>
  <cp:lastModifiedBy>m52215</cp:lastModifiedBy>
  <cp:revision>6</cp:revision>
  <dcterms:created xsi:type="dcterms:W3CDTF">2020-03-26T10:51:47Z</dcterms:created>
  <dcterms:modified xsi:type="dcterms:W3CDTF">2020-03-29T10:12:40Z</dcterms:modified>
</cp:coreProperties>
</file>